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46"/>
    <p:restoredTop sz="81773"/>
  </p:normalViewPr>
  <p:slideViewPr>
    <p:cSldViewPr snapToGrid="0" snapToObjects="1">
      <p:cViewPr varScale="1">
        <p:scale>
          <a:sx n="88" d="100"/>
          <a:sy n="88" d="100"/>
        </p:scale>
        <p:origin x="-238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20CBAF-CE5E-E54E-8D6A-423FA2AB91FE}" type="datetimeFigureOut">
              <a:rPr lang="it-IT" smtClean="0"/>
              <a:pPr/>
              <a:t>22/09/2021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389545-9100-7B4B-91ED-4C573817758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8209660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DCC10-458F-6446-BFD0-4967D771D1C3}" type="datetimeFigureOut">
              <a:rPr lang="it-IT" smtClean="0"/>
              <a:pPr/>
              <a:t>22/09/2021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004DE-4B3F-2745-BDAA-B612A74327D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66764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Fare clic per modificare gli stili del testo dello schema</a:t>
            </a:r>
          </a:p>
          <a:p>
            <a:pPr lvl="1"/>
            <a:r>
              <a:rPr lang="en-US"/>
              <a:t>Secondo livello</a:t>
            </a:r>
          </a:p>
          <a:p>
            <a:pPr lvl="2"/>
            <a:r>
              <a:rPr lang="en-US"/>
              <a:t>Terzo livello</a:t>
            </a:r>
          </a:p>
          <a:p>
            <a:pPr lvl="3"/>
            <a:r>
              <a:rPr lang="en-US"/>
              <a:t>Quarto livello</a:t>
            </a:r>
          </a:p>
          <a:p>
            <a:pPr lvl="4"/>
            <a:r>
              <a:rPr lang="en-US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DCC10-458F-6446-BFD0-4967D771D1C3}" type="datetimeFigureOut">
              <a:rPr lang="it-IT" smtClean="0"/>
              <a:pPr/>
              <a:t>22/09/2021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004DE-4B3F-2745-BDAA-B612A74327D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233524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Fare clic per modificare gli stili del testo dello schema</a:t>
            </a:r>
          </a:p>
          <a:p>
            <a:pPr lvl="1"/>
            <a:r>
              <a:rPr lang="en-US"/>
              <a:t>Secondo livello</a:t>
            </a:r>
          </a:p>
          <a:p>
            <a:pPr lvl="2"/>
            <a:r>
              <a:rPr lang="en-US"/>
              <a:t>Terzo livello</a:t>
            </a:r>
          </a:p>
          <a:p>
            <a:pPr lvl="3"/>
            <a:r>
              <a:rPr lang="en-US"/>
              <a:t>Quarto livello</a:t>
            </a:r>
          </a:p>
          <a:p>
            <a:pPr lvl="4"/>
            <a:r>
              <a:rPr lang="en-US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DCC10-458F-6446-BFD0-4967D771D1C3}" type="datetimeFigureOut">
              <a:rPr lang="it-IT" smtClean="0"/>
              <a:pPr/>
              <a:t>22/09/2021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004DE-4B3F-2745-BDAA-B612A74327D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915678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Fare clic per modificare gli stili del testo dello schema</a:t>
            </a:r>
          </a:p>
          <a:p>
            <a:pPr lvl="1"/>
            <a:r>
              <a:rPr lang="en-US"/>
              <a:t>Secondo livello</a:t>
            </a:r>
          </a:p>
          <a:p>
            <a:pPr lvl="2"/>
            <a:r>
              <a:rPr lang="en-US"/>
              <a:t>Terzo livello</a:t>
            </a:r>
          </a:p>
          <a:p>
            <a:pPr lvl="3"/>
            <a:r>
              <a:rPr lang="en-US"/>
              <a:t>Quarto livello</a:t>
            </a:r>
          </a:p>
          <a:p>
            <a:pPr lvl="4"/>
            <a:r>
              <a:rPr lang="en-US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DCC10-458F-6446-BFD0-4967D771D1C3}" type="datetimeFigureOut">
              <a:rPr lang="it-IT" smtClean="0"/>
              <a:pPr/>
              <a:t>22/09/2021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004DE-4B3F-2745-BDAA-B612A74327D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27607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DCC10-458F-6446-BFD0-4967D771D1C3}" type="datetimeFigureOut">
              <a:rPr lang="it-IT" smtClean="0"/>
              <a:pPr/>
              <a:t>22/09/2021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004DE-4B3F-2745-BDAA-B612A74327D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82068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Fare clic per modificare gli stili del testo dello schema</a:t>
            </a:r>
          </a:p>
          <a:p>
            <a:pPr lvl="1"/>
            <a:r>
              <a:rPr lang="en-US"/>
              <a:t>Secondo livello</a:t>
            </a:r>
          </a:p>
          <a:p>
            <a:pPr lvl="2"/>
            <a:r>
              <a:rPr lang="en-US"/>
              <a:t>Terzo livello</a:t>
            </a:r>
          </a:p>
          <a:p>
            <a:pPr lvl="3"/>
            <a:r>
              <a:rPr lang="en-US"/>
              <a:t>Quarto livello</a:t>
            </a:r>
          </a:p>
          <a:p>
            <a:pPr lvl="4"/>
            <a:r>
              <a:rPr lang="en-US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Fare clic per modificare gli stili del testo dello schema</a:t>
            </a:r>
          </a:p>
          <a:p>
            <a:pPr lvl="1"/>
            <a:r>
              <a:rPr lang="en-US"/>
              <a:t>Secondo livello</a:t>
            </a:r>
          </a:p>
          <a:p>
            <a:pPr lvl="2"/>
            <a:r>
              <a:rPr lang="en-US"/>
              <a:t>Terzo livello</a:t>
            </a:r>
          </a:p>
          <a:p>
            <a:pPr lvl="3"/>
            <a:r>
              <a:rPr lang="en-US"/>
              <a:t>Quarto livello</a:t>
            </a:r>
          </a:p>
          <a:p>
            <a:pPr lvl="4"/>
            <a:r>
              <a:rPr lang="en-US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DCC10-458F-6446-BFD0-4967D771D1C3}" type="datetimeFigureOut">
              <a:rPr lang="it-IT" smtClean="0"/>
              <a:pPr/>
              <a:t>22/09/2021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004DE-4B3F-2745-BDAA-B612A74327D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501264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Fare clic per modificare gli stili del testo dello schema</a:t>
            </a:r>
          </a:p>
          <a:p>
            <a:pPr lvl="1"/>
            <a:r>
              <a:rPr lang="en-US"/>
              <a:t>Secondo livello</a:t>
            </a:r>
          </a:p>
          <a:p>
            <a:pPr lvl="2"/>
            <a:r>
              <a:rPr lang="en-US"/>
              <a:t>Terzo livello</a:t>
            </a:r>
          </a:p>
          <a:p>
            <a:pPr lvl="3"/>
            <a:r>
              <a:rPr lang="en-US"/>
              <a:t>Quarto livello</a:t>
            </a:r>
          </a:p>
          <a:p>
            <a:pPr lvl="4"/>
            <a:r>
              <a:rPr lang="en-US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Fare clic per modificare gli stili del testo dello schema</a:t>
            </a:r>
          </a:p>
          <a:p>
            <a:pPr lvl="1"/>
            <a:r>
              <a:rPr lang="en-US"/>
              <a:t>Secondo livello</a:t>
            </a:r>
          </a:p>
          <a:p>
            <a:pPr lvl="2"/>
            <a:r>
              <a:rPr lang="en-US"/>
              <a:t>Terzo livello</a:t>
            </a:r>
          </a:p>
          <a:p>
            <a:pPr lvl="3"/>
            <a:r>
              <a:rPr lang="en-US"/>
              <a:t>Quarto livello</a:t>
            </a:r>
          </a:p>
          <a:p>
            <a:pPr lvl="4"/>
            <a:r>
              <a:rPr lang="en-US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DCC10-458F-6446-BFD0-4967D771D1C3}" type="datetimeFigureOut">
              <a:rPr lang="it-IT" smtClean="0"/>
              <a:pPr/>
              <a:t>22/09/2021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004DE-4B3F-2745-BDAA-B612A74327D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554381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DCC10-458F-6446-BFD0-4967D771D1C3}" type="datetimeFigureOut">
              <a:rPr lang="it-IT" smtClean="0"/>
              <a:pPr/>
              <a:t>22/09/2021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004DE-4B3F-2745-BDAA-B612A74327D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131884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DCC10-458F-6446-BFD0-4967D771D1C3}" type="datetimeFigureOut">
              <a:rPr lang="it-IT" smtClean="0"/>
              <a:pPr/>
              <a:t>22/09/2021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004DE-4B3F-2745-BDAA-B612A74327D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171547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Fare clic per modificare gli stili del testo dello schema</a:t>
            </a:r>
          </a:p>
          <a:p>
            <a:pPr lvl="1"/>
            <a:r>
              <a:rPr lang="en-US"/>
              <a:t>Secondo livello</a:t>
            </a:r>
          </a:p>
          <a:p>
            <a:pPr lvl="2"/>
            <a:r>
              <a:rPr lang="en-US"/>
              <a:t>Terzo livello</a:t>
            </a:r>
          </a:p>
          <a:p>
            <a:pPr lvl="3"/>
            <a:r>
              <a:rPr lang="en-US"/>
              <a:t>Quarto livello</a:t>
            </a:r>
          </a:p>
          <a:p>
            <a:pPr lvl="4"/>
            <a:r>
              <a:rPr lang="en-US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DCC10-458F-6446-BFD0-4967D771D1C3}" type="datetimeFigureOut">
              <a:rPr lang="it-IT" smtClean="0"/>
              <a:pPr/>
              <a:t>22/09/2021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004DE-4B3F-2745-BDAA-B612A74327D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48889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DCC10-458F-6446-BFD0-4967D771D1C3}" type="datetimeFigureOut">
              <a:rPr lang="it-IT" smtClean="0"/>
              <a:pPr/>
              <a:t>22/09/2021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004DE-4B3F-2745-BDAA-B612A74327D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207515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Fare clic per modificare gli stili del testo dello schema</a:t>
            </a:r>
          </a:p>
          <a:p>
            <a:pPr lvl="1"/>
            <a:r>
              <a:rPr lang="en-US"/>
              <a:t>Secondo livello</a:t>
            </a:r>
          </a:p>
          <a:p>
            <a:pPr lvl="2"/>
            <a:r>
              <a:rPr lang="en-US"/>
              <a:t>Terzo livello</a:t>
            </a:r>
          </a:p>
          <a:p>
            <a:pPr lvl="3"/>
            <a:r>
              <a:rPr lang="en-US"/>
              <a:t>Quarto livello</a:t>
            </a:r>
          </a:p>
          <a:p>
            <a:pPr lvl="4"/>
            <a:r>
              <a:rPr lang="en-US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DCC10-458F-6446-BFD0-4967D771D1C3}" type="datetimeFigureOut">
              <a:rPr lang="it-IT" smtClean="0"/>
              <a:pPr/>
              <a:t>22/09/2021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1004DE-4B3F-2745-BDAA-B612A74327D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092937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445356" y="-20955"/>
            <a:ext cx="6262247" cy="887187"/>
          </a:xfrm>
        </p:spPr>
        <p:txBody>
          <a:bodyPr>
            <a:normAutofit/>
          </a:bodyPr>
          <a:lstStyle/>
          <a:p>
            <a:r>
              <a:rPr lang="it-IT" sz="2000" dirty="0"/>
              <a:t>S</a:t>
            </a:r>
            <a:r>
              <a:rPr lang="it-IT" sz="2000" dirty="0" smtClean="0"/>
              <a:t>e </a:t>
            </a:r>
            <a:r>
              <a:rPr lang="it-IT" sz="2000" dirty="0"/>
              <a:t>il parto è difficile i nodi vengono al pettine</a:t>
            </a:r>
            <a:br>
              <a:rPr lang="it-IT" sz="2000" dirty="0"/>
            </a:br>
            <a:r>
              <a:rPr lang="it-IT" sz="1200" dirty="0"/>
              <a:t>Annalisa </a:t>
            </a:r>
            <a:r>
              <a:rPr lang="it-IT" sz="1200" dirty="0" err="1" smtClean="0"/>
              <a:t>Franch</a:t>
            </a:r>
            <a:endParaRPr lang="it-IT" sz="2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213811" y="691766"/>
            <a:ext cx="6861785" cy="526087"/>
          </a:xfrm>
        </p:spPr>
        <p:txBody>
          <a:bodyPr>
            <a:normAutofit/>
          </a:bodyPr>
          <a:lstStyle/>
          <a:p>
            <a:r>
              <a:rPr lang="it-IT" altLang="it-IT" sz="1200" i="1" dirty="0">
                <a:solidFill>
                  <a:srgbClr val="000000"/>
                </a:solidFill>
                <a:cs typeface="Arial" panose="020B0604020202020204" pitchFamily="34" charset="0"/>
              </a:rPr>
              <a:t>1° Master di Dermatologia Pediatrica, Università </a:t>
            </a:r>
            <a:r>
              <a:rPr lang="it-IT" altLang="it-IT" sz="1200" i="1" dirty="0" err="1">
                <a:solidFill>
                  <a:srgbClr val="000000"/>
                </a:solidFill>
                <a:cs typeface="Arial" panose="020B0604020202020204" pitchFamily="34" charset="0"/>
              </a:rPr>
              <a:t>G.Marconi</a:t>
            </a:r>
            <a:r>
              <a:rPr lang="it-IT" altLang="it-IT" sz="1200" i="1" dirty="0">
                <a:solidFill>
                  <a:srgbClr val="000000"/>
                </a:solidFill>
                <a:cs typeface="Arial" panose="020B0604020202020204" pitchFamily="34" charset="0"/>
              </a:rPr>
              <a:t>, </a:t>
            </a:r>
            <a:r>
              <a:rPr lang="it-IT" altLang="it-IT" sz="1200" i="1" dirty="0" smtClean="0">
                <a:solidFill>
                  <a:srgbClr val="000000"/>
                </a:solidFill>
                <a:cs typeface="Arial" panose="020B0604020202020204" pitchFamily="34" charset="0"/>
              </a:rPr>
              <a:t>Roma </a:t>
            </a:r>
            <a:endParaRPr lang="it-IT" altLang="it-IT" sz="1200" i="1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r>
              <a:rPr lang="it-IT" altLang="it-IT" sz="1200" i="1" dirty="0">
                <a:solidFill>
                  <a:srgbClr val="000000"/>
                </a:solidFill>
                <a:cs typeface="Arial" panose="020B0604020202020204" pitchFamily="34" charset="0"/>
              </a:rPr>
              <a:t>Direttori: F</a:t>
            </a:r>
            <a:r>
              <a:rPr lang="it-IT" altLang="it-IT" sz="1200" i="1" dirty="0" smtClean="0">
                <a:solidFill>
                  <a:srgbClr val="000000"/>
                </a:solidFill>
                <a:cs typeface="Arial" panose="020B0604020202020204" pitchFamily="34" charset="0"/>
              </a:rPr>
              <a:t>. Arcangeli</a:t>
            </a:r>
            <a:r>
              <a:rPr lang="it-IT" altLang="it-IT" sz="1200" i="1" dirty="0">
                <a:solidFill>
                  <a:srgbClr val="000000"/>
                </a:solidFill>
                <a:cs typeface="Arial" panose="020B0604020202020204" pitchFamily="34" charset="0"/>
              </a:rPr>
              <a:t>, T</a:t>
            </a:r>
            <a:r>
              <a:rPr lang="it-IT" altLang="it-IT" sz="1200" i="1" dirty="0" smtClean="0">
                <a:solidFill>
                  <a:srgbClr val="000000"/>
                </a:solidFill>
                <a:cs typeface="Arial" panose="020B0604020202020204" pitchFamily="34" charset="0"/>
              </a:rPr>
              <a:t>. Lotti</a:t>
            </a:r>
            <a:endParaRPr lang="it-IT" altLang="it-IT" sz="1200" i="1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endParaRPr lang="it-IT" altLang="it-IT" sz="16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endParaRPr lang="it-IT" dirty="0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xmlns="" id="{FEE97A2D-5CE8-B743-BB16-8AAD6AEFDDEB}"/>
              </a:ext>
            </a:extLst>
          </p:cNvPr>
          <p:cNvSpPr txBox="1"/>
          <p:nvPr/>
        </p:nvSpPr>
        <p:spPr>
          <a:xfrm>
            <a:off x="40760" y="3606446"/>
            <a:ext cx="21906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/>
              <a:t>Simone, 27 giorni, viene portato in ambulatorio per riscontro di una strana tumefazione alla radice dell’arto dx. </a:t>
            </a:r>
            <a:r>
              <a:rPr lang="it-IT" sz="1000" dirty="0" smtClean="0"/>
              <a:t> Il </a:t>
            </a:r>
            <a:r>
              <a:rPr lang="it-IT" sz="1000" dirty="0"/>
              <a:t>peso  alla nascita è di 5020 gr ed è nato con estrazione manuale. </a:t>
            </a:r>
            <a:endParaRPr lang="it-IT" sz="900" dirty="0"/>
          </a:p>
        </p:txBody>
      </p:sp>
      <p:pic>
        <p:nvPicPr>
          <p:cNvPr id="9" name="Immagine 8" descr="3e25e495-1242-4c17-b35c-491bb8941a72.JPG">
            <a:extLst>
              <a:ext uri="{FF2B5EF4-FFF2-40B4-BE49-F238E27FC236}">
                <a16:creationId xmlns:a16="http://schemas.microsoft.com/office/drawing/2014/main" xmlns="" id="{70C42E49-7FAA-614C-92CF-7EE1A3B00E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1939" y="1413801"/>
            <a:ext cx="2119448" cy="2170873"/>
          </a:xfrm>
          <a:prstGeom prst="rect">
            <a:avLst/>
          </a:prstGeom>
        </p:spPr>
      </p:pic>
      <p:sp>
        <p:nvSpPr>
          <p:cNvPr id="10" name="CasellaDiTesto 9">
            <a:extLst>
              <a:ext uri="{FF2B5EF4-FFF2-40B4-BE49-F238E27FC236}">
                <a16:creationId xmlns:a16="http://schemas.microsoft.com/office/drawing/2014/main" xmlns="" id="{674A1BE1-284B-354C-9647-7EAE41278F63}"/>
              </a:ext>
            </a:extLst>
          </p:cNvPr>
          <p:cNvSpPr txBox="1"/>
          <p:nvPr/>
        </p:nvSpPr>
        <p:spPr>
          <a:xfrm>
            <a:off x="2458298" y="3606446"/>
            <a:ext cx="25709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/>
              <a:t>La cute che sovrasta la lesione è di colorito roseo, circondata da un alone violaceo.</a:t>
            </a:r>
          </a:p>
          <a:p>
            <a:r>
              <a:rPr lang="it-IT" sz="1000" dirty="0"/>
              <a:t>Alla palpazione si apprezza una formazione nodulare di 2,5 x 2,5 cm di consistenza duro elastica, con superficie bozzoluta, mobile sul piano profondo e adesa a quello superficiale</a:t>
            </a:r>
          </a:p>
        </p:txBody>
      </p:sp>
      <p:pic>
        <p:nvPicPr>
          <p:cNvPr id="12" name="Segnaposto contenuto 3" descr="3e25e495-1242-4c17-b35c-491bb8941a72.JPG">
            <a:extLst>
              <a:ext uri="{FF2B5EF4-FFF2-40B4-BE49-F238E27FC236}">
                <a16:creationId xmlns:a16="http://schemas.microsoft.com/office/drawing/2014/main" xmlns="" id="{AE40DBC5-516B-BD4C-9A8A-3BF7FCB0FA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9376" b="29376"/>
          <a:stretch>
            <a:fillRect/>
          </a:stretch>
        </p:blipFill>
        <p:spPr>
          <a:xfrm>
            <a:off x="2523614" y="1413800"/>
            <a:ext cx="2126180" cy="2170873"/>
          </a:xfrm>
          <a:prstGeom prst="rect">
            <a:avLst/>
          </a:prstGeom>
        </p:spPr>
      </p:pic>
      <p:sp>
        <p:nvSpPr>
          <p:cNvPr id="13" name="CasellaDiTesto 12">
            <a:extLst>
              <a:ext uri="{FF2B5EF4-FFF2-40B4-BE49-F238E27FC236}">
                <a16:creationId xmlns:a16="http://schemas.microsoft.com/office/drawing/2014/main" xmlns="" id="{710008F8-440C-B642-AA91-EA6F596E1908}"/>
              </a:ext>
            </a:extLst>
          </p:cNvPr>
          <p:cNvSpPr txBox="1"/>
          <p:nvPr/>
        </p:nvSpPr>
        <p:spPr>
          <a:xfrm>
            <a:off x="5415743" y="1498350"/>
            <a:ext cx="3322303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/>
              <a:t>Diagnosi differenziale</a:t>
            </a:r>
          </a:p>
          <a:p>
            <a:pPr>
              <a:buFont typeface="Wingdings" pitchFamily="2" charset="2"/>
              <a:buChar char="§"/>
            </a:pPr>
            <a:r>
              <a:rPr lang="it-IT" sz="1100" dirty="0" smtClean="0"/>
              <a:t> </a:t>
            </a:r>
            <a:r>
              <a:rPr lang="it-IT" sz="1100" dirty="0" err="1" smtClean="0"/>
              <a:t>sclerema</a:t>
            </a:r>
            <a:r>
              <a:rPr lang="it-IT" sz="1100" dirty="0" smtClean="0"/>
              <a:t> </a:t>
            </a:r>
            <a:r>
              <a:rPr lang="it-IT" sz="1100" dirty="0" err="1"/>
              <a:t>neonatorum</a:t>
            </a:r>
            <a:endParaRPr lang="it-IT" sz="1100" dirty="0"/>
          </a:p>
          <a:p>
            <a:pPr>
              <a:buFont typeface="Wingdings" pitchFamily="2" charset="2"/>
              <a:buChar char="§"/>
            </a:pPr>
            <a:r>
              <a:rPr lang="it-IT" sz="1100" dirty="0" smtClean="0"/>
              <a:t> emangioma</a:t>
            </a:r>
            <a:endParaRPr lang="it-IT" sz="1100" dirty="0"/>
          </a:p>
          <a:p>
            <a:pPr>
              <a:buFont typeface="Wingdings" pitchFamily="2" charset="2"/>
              <a:buChar char="§"/>
            </a:pPr>
            <a:r>
              <a:rPr lang="it-IT" sz="1100" dirty="0" smtClean="0"/>
              <a:t> ascesso</a:t>
            </a:r>
            <a:endParaRPr lang="it-IT" sz="1100" dirty="0"/>
          </a:p>
          <a:p>
            <a:pPr>
              <a:buFont typeface="Wingdings" pitchFamily="2" charset="2"/>
              <a:buChar char="§"/>
            </a:pPr>
            <a:r>
              <a:rPr lang="it-IT" sz="1100" dirty="0" smtClean="0"/>
              <a:t> cellulite</a:t>
            </a:r>
            <a:endParaRPr lang="it-IT" sz="1100" dirty="0"/>
          </a:p>
          <a:p>
            <a:pPr>
              <a:buFont typeface="Wingdings" pitchFamily="2" charset="2"/>
              <a:buChar char="§"/>
            </a:pPr>
            <a:r>
              <a:rPr lang="it-IT" sz="1100" dirty="0" smtClean="0"/>
              <a:t> </a:t>
            </a:r>
            <a:r>
              <a:rPr lang="it-IT" sz="1100" dirty="0" err="1" smtClean="0"/>
              <a:t>l</a:t>
            </a:r>
            <a:r>
              <a:rPr lang="it-IT" sz="1100" dirty="0" err="1" smtClean="0"/>
              <a:t>ipogranulomatosi</a:t>
            </a:r>
            <a:r>
              <a:rPr lang="it-IT" sz="1100" dirty="0" smtClean="0"/>
              <a:t> </a:t>
            </a:r>
            <a:r>
              <a:rPr lang="it-IT" sz="1100" dirty="0"/>
              <a:t>di </a:t>
            </a:r>
            <a:r>
              <a:rPr lang="it-IT" sz="1100" dirty="0" err="1"/>
              <a:t>Farber</a:t>
            </a:r>
            <a:endParaRPr lang="it-IT" sz="1100" dirty="0"/>
          </a:p>
          <a:p>
            <a:pPr>
              <a:buFont typeface="Wingdings" pitchFamily="2" charset="2"/>
              <a:buChar char="§"/>
            </a:pPr>
            <a:r>
              <a:rPr lang="it-IT" sz="1100" dirty="0" smtClean="0"/>
              <a:t> </a:t>
            </a:r>
            <a:r>
              <a:rPr lang="it-IT" sz="1100" dirty="0" err="1" smtClean="0"/>
              <a:t>steatonecrosi</a:t>
            </a:r>
            <a:r>
              <a:rPr lang="it-IT" sz="1100" dirty="0" smtClean="0"/>
              <a:t> </a:t>
            </a:r>
            <a:r>
              <a:rPr lang="it-IT" sz="1100" dirty="0"/>
              <a:t>neonatale sottocutanea</a:t>
            </a:r>
          </a:p>
          <a:p>
            <a:pPr>
              <a:buFont typeface="Wingdings" pitchFamily="2" charset="2"/>
              <a:buChar char="§"/>
            </a:pPr>
            <a:r>
              <a:rPr lang="it-IT" sz="1100" dirty="0" smtClean="0"/>
              <a:t> tumore benigno </a:t>
            </a:r>
            <a:r>
              <a:rPr lang="it-IT" sz="1100" dirty="0"/>
              <a:t>o </a:t>
            </a:r>
            <a:r>
              <a:rPr lang="it-IT" sz="1100" dirty="0" err="1" smtClean="0"/>
              <a:t>malignio</a:t>
            </a:r>
            <a:r>
              <a:rPr lang="it-IT" sz="1100" dirty="0" smtClean="0"/>
              <a:t>(</a:t>
            </a:r>
            <a:r>
              <a:rPr lang="it-IT" sz="1100" dirty="0" err="1" smtClean="0"/>
              <a:t>rabdomiosarcoma</a:t>
            </a:r>
            <a:r>
              <a:rPr lang="it-IT" sz="1100" dirty="0"/>
              <a:t>, </a:t>
            </a:r>
            <a:endParaRPr lang="it-IT" sz="1100" dirty="0" smtClean="0"/>
          </a:p>
          <a:p>
            <a:r>
              <a:rPr lang="it-IT" sz="1100" dirty="0" smtClean="0"/>
              <a:t> </a:t>
            </a:r>
            <a:r>
              <a:rPr lang="it-IT" sz="1100" dirty="0" smtClean="0"/>
              <a:t>  </a:t>
            </a:r>
            <a:r>
              <a:rPr lang="it-IT" sz="1100" dirty="0" smtClean="0"/>
              <a:t>neuroblastoma ecc)</a:t>
            </a:r>
            <a:endParaRPr lang="it-IT" sz="1100" dirty="0"/>
          </a:p>
          <a:p>
            <a:pPr>
              <a:buFont typeface="Wingdings" pitchFamily="2" charset="2"/>
              <a:buChar char="§"/>
            </a:pPr>
            <a:r>
              <a:rPr lang="it-IT" sz="1100" dirty="0" smtClean="0"/>
              <a:t> cisti dermoide</a:t>
            </a:r>
            <a:endParaRPr lang="it-IT" sz="1100" dirty="0"/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xmlns="" id="{A98BEE87-B943-ED4C-BA23-0F7C8D214CEA}"/>
              </a:ext>
            </a:extLst>
          </p:cNvPr>
          <p:cNvSpPr txBox="1"/>
          <p:nvPr/>
        </p:nvSpPr>
        <p:spPr>
          <a:xfrm>
            <a:off x="5268749" y="3344836"/>
            <a:ext cx="3589044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200" b="1" i="1" dirty="0"/>
              <a:t>STEATONECROSI </a:t>
            </a:r>
            <a:r>
              <a:rPr lang="it-IT" sz="1200" b="1" i="1" dirty="0" smtClean="0"/>
              <a:t>  SOTTOCUTANEA   </a:t>
            </a:r>
            <a:r>
              <a:rPr lang="it-IT" sz="1200" b="1" i="1" dirty="0"/>
              <a:t>NEONATALE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xmlns="" id="{A09CA96B-5499-A840-B53B-35DBA351AC1D}"/>
              </a:ext>
            </a:extLst>
          </p:cNvPr>
          <p:cNvSpPr txBox="1"/>
          <p:nvPr/>
        </p:nvSpPr>
        <p:spPr>
          <a:xfrm>
            <a:off x="5149002" y="3683390"/>
            <a:ext cx="3994998" cy="14696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it-IT" sz="1000" dirty="0" smtClean="0"/>
              <a:t> Presenza</a:t>
            </a:r>
            <a:r>
              <a:rPr lang="it-IT" sz="1000" dirty="0"/>
              <a:t>, in un neonato a termine, di noduli sottocutanei singoli </a:t>
            </a:r>
            <a:r>
              <a:rPr lang="it-IT" sz="1000" dirty="0" smtClean="0"/>
              <a:t>o</a:t>
            </a:r>
          </a:p>
          <a:p>
            <a:r>
              <a:rPr lang="it-IT" sz="1000" dirty="0" smtClean="0"/>
              <a:t> </a:t>
            </a:r>
            <a:r>
              <a:rPr lang="it-IT" sz="1000" dirty="0" smtClean="0"/>
              <a:t>    </a:t>
            </a:r>
            <a:r>
              <a:rPr lang="it-IT" sz="1000" dirty="0" smtClean="0"/>
              <a:t>multipli</a:t>
            </a:r>
            <a:r>
              <a:rPr lang="it-IT" sz="1000" dirty="0"/>
              <a:t>, isolati o confluenti, spesso di colorito </a:t>
            </a:r>
            <a:r>
              <a:rPr lang="it-IT" sz="1000" dirty="0" smtClean="0"/>
              <a:t>violaceo</a:t>
            </a:r>
          </a:p>
          <a:p>
            <a:endParaRPr lang="it-IT" sz="400" dirty="0"/>
          </a:p>
          <a:p>
            <a:pPr>
              <a:buFont typeface="Wingdings" pitchFamily="2" charset="2"/>
              <a:buChar char="v"/>
            </a:pPr>
            <a:r>
              <a:rPr lang="it-IT" sz="1000" dirty="0" smtClean="0"/>
              <a:t> Co</a:t>
            </a:r>
            <a:r>
              <a:rPr lang="it-IT" sz="1000" dirty="0" smtClean="0"/>
              <a:t>mparsa </a:t>
            </a:r>
            <a:r>
              <a:rPr lang="it-IT" sz="1000" dirty="0"/>
              <a:t>dei noduli nelle </a:t>
            </a:r>
            <a:r>
              <a:rPr lang="it-IT" sz="1050" dirty="0"/>
              <a:t>prime</a:t>
            </a:r>
            <a:r>
              <a:rPr lang="it-IT" sz="1000" dirty="0"/>
              <a:t> settimane di </a:t>
            </a:r>
            <a:r>
              <a:rPr lang="it-IT" sz="1000" dirty="0" smtClean="0"/>
              <a:t>vita</a:t>
            </a:r>
          </a:p>
          <a:p>
            <a:endParaRPr lang="it-IT" sz="400" dirty="0"/>
          </a:p>
          <a:p>
            <a:pPr>
              <a:buFont typeface="Wingdings" pitchFamily="2" charset="2"/>
              <a:buChar char="v"/>
            </a:pPr>
            <a:r>
              <a:rPr lang="it-IT" sz="1000" dirty="0" smtClean="0"/>
              <a:t> Interessamento di sedi </a:t>
            </a:r>
            <a:r>
              <a:rPr lang="it-IT" sz="1000" dirty="0"/>
              <a:t>tipiche: radice arti, dorso, spalle, glutei, </a:t>
            </a:r>
            <a:r>
              <a:rPr lang="it-IT" sz="1000" dirty="0" smtClean="0"/>
              <a:t>guance.</a:t>
            </a:r>
            <a:endParaRPr lang="it-IT" sz="1000" dirty="0"/>
          </a:p>
          <a:p>
            <a:endParaRPr lang="it-IT" sz="400" dirty="0" smtClean="0"/>
          </a:p>
          <a:p>
            <a:pPr>
              <a:buFont typeface="Wingdings" pitchFamily="2" charset="2"/>
              <a:buChar char="v"/>
            </a:pPr>
            <a:r>
              <a:rPr lang="it-IT" sz="1000" dirty="0" smtClean="0"/>
              <a:t> </a:t>
            </a:r>
            <a:r>
              <a:rPr lang="it-IT" sz="1000" dirty="0" smtClean="0"/>
              <a:t>Storia </a:t>
            </a:r>
            <a:r>
              <a:rPr lang="it-IT" sz="1000" dirty="0"/>
              <a:t>di parto </a:t>
            </a:r>
            <a:r>
              <a:rPr lang="it-IT" sz="1000" dirty="0" smtClean="0"/>
              <a:t>difficoltoso</a:t>
            </a:r>
          </a:p>
          <a:p>
            <a:pPr>
              <a:buFont typeface="Wingdings" pitchFamily="2" charset="2"/>
              <a:buChar char="v"/>
            </a:pPr>
            <a:endParaRPr lang="it-IT" sz="400" dirty="0"/>
          </a:p>
          <a:p>
            <a:pPr>
              <a:buFont typeface="Wingdings" pitchFamily="2" charset="2"/>
              <a:buChar char="v"/>
            </a:pPr>
            <a:r>
              <a:rPr lang="it-IT" sz="1000" dirty="0" smtClean="0"/>
              <a:t> T</a:t>
            </a:r>
            <a:r>
              <a:rPr lang="it-IT" sz="1000" dirty="0" smtClean="0"/>
              <a:t>endenza </a:t>
            </a:r>
            <a:r>
              <a:rPr lang="it-IT" sz="1000" dirty="0"/>
              <a:t>a crescere per alcune settimane, quindi risoluzione </a:t>
            </a:r>
            <a:endParaRPr lang="it-IT" sz="1000" dirty="0" smtClean="0"/>
          </a:p>
          <a:p>
            <a:r>
              <a:rPr lang="it-IT" sz="1000" dirty="0" smtClean="0"/>
              <a:t> </a:t>
            </a:r>
            <a:r>
              <a:rPr lang="it-IT" sz="1000" dirty="0" smtClean="0"/>
              <a:t>     </a:t>
            </a:r>
            <a:r>
              <a:rPr lang="it-IT" sz="1000" dirty="0" smtClean="0"/>
              <a:t>spontanea </a:t>
            </a:r>
            <a:r>
              <a:rPr lang="it-IT" sz="1000" dirty="0"/>
              <a:t>senza esiti</a:t>
            </a: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xmlns="" id="{D48BA6D1-33D8-FE4E-88F5-05B884681A34}"/>
              </a:ext>
            </a:extLst>
          </p:cNvPr>
          <p:cNvSpPr txBox="1"/>
          <p:nvPr/>
        </p:nvSpPr>
        <p:spPr>
          <a:xfrm>
            <a:off x="111939" y="4692977"/>
            <a:ext cx="4766566" cy="205440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200" b="1" dirty="0" smtClean="0"/>
              <a:t>Diagnosi e Follow-up</a:t>
            </a:r>
          </a:p>
          <a:p>
            <a:r>
              <a:rPr lang="it-IT" sz="1050" dirty="0" smtClean="0"/>
              <a:t>La  </a:t>
            </a:r>
            <a:r>
              <a:rPr lang="it-IT" sz="1050" dirty="0"/>
              <a:t>diagnosi è clinica.</a:t>
            </a:r>
          </a:p>
          <a:p>
            <a:r>
              <a:rPr lang="it-IT" sz="1050" dirty="0"/>
              <a:t>Non serve alcuna terapia.</a:t>
            </a:r>
          </a:p>
          <a:p>
            <a:r>
              <a:rPr lang="it-IT" sz="1050" dirty="0"/>
              <a:t>In letteratura è suggerito un follow-up clinico e laboratoristico di 6 mesi, per intercettare eventuali rare complicanze, </a:t>
            </a:r>
            <a:r>
              <a:rPr lang="it-IT" sz="1050" dirty="0" smtClean="0"/>
              <a:t>quali:</a:t>
            </a:r>
          </a:p>
          <a:p>
            <a:pPr marL="228600" indent="-228600">
              <a:buAutoNum type="alphaLcParenR"/>
            </a:pPr>
            <a:r>
              <a:rPr lang="it-IT" sz="1050" dirty="0" err="1" smtClean="0"/>
              <a:t>ipercalcemia</a:t>
            </a:r>
            <a:r>
              <a:rPr lang="it-IT" sz="1050" dirty="0" smtClean="0"/>
              <a:t>  conseguente </a:t>
            </a:r>
            <a:r>
              <a:rPr lang="it-IT" sz="1050" dirty="0"/>
              <a:t>al rilascio di calcio durante il processo di </a:t>
            </a:r>
            <a:r>
              <a:rPr lang="it-IT" sz="1050" dirty="0" smtClean="0"/>
              <a:t>riassorbimento  dei   noduli</a:t>
            </a:r>
          </a:p>
          <a:p>
            <a:pPr marL="228600" indent="-228600">
              <a:buAutoNum type="alphaLcParenR"/>
            </a:pPr>
            <a:r>
              <a:rPr lang="it-IT" sz="1050" dirty="0" smtClean="0"/>
              <a:t>Ipoglicemia</a:t>
            </a:r>
          </a:p>
          <a:p>
            <a:pPr marL="228600" indent="-228600">
              <a:buAutoNum type="alphaLcParenR"/>
            </a:pPr>
            <a:r>
              <a:rPr lang="it-IT" sz="1050" dirty="0" err="1" smtClean="0"/>
              <a:t>piastrinopenia</a:t>
            </a:r>
            <a:endParaRPr lang="it-IT" sz="1050" dirty="0"/>
          </a:p>
          <a:p>
            <a:endParaRPr lang="it-IT" sz="1050" dirty="0"/>
          </a:p>
          <a:p>
            <a:r>
              <a:rPr lang="it-IT" sz="1050" b="1" dirty="0"/>
              <a:t>Simone è guarito senza complicanze e con risoluzione totale della lesione nodulare in 6 settimane</a:t>
            </a:r>
            <a:r>
              <a:rPr lang="it-IT" sz="1050" dirty="0"/>
              <a:t>.</a:t>
            </a:r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xmlns="" id="{25CCED1B-BB64-4340-9908-EBACA38A69E0}"/>
              </a:ext>
            </a:extLst>
          </p:cNvPr>
          <p:cNvSpPr txBox="1"/>
          <p:nvPr/>
        </p:nvSpPr>
        <p:spPr>
          <a:xfrm>
            <a:off x="6123300" y="5235616"/>
            <a:ext cx="19522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b="1" dirty="0"/>
              <a:t>Bibliografia</a:t>
            </a:r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xmlns="" id="{3E9B61F9-9796-E74C-93AF-9BAF6AC96DCC}"/>
              </a:ext>
            </a:extLst>
          </p:cNvPr>
          <p:cNvSpPr txBox="1"/>
          <p:nvPr/>
        </p:nvSpPr>
        <p:spPr>
          <a:xfrm>
            <a:off x="5415742" y="5489532"/>
            <a:ext cx="3322303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50" dirty="0" smtClean="0"/>
              <a:t>1. </a:t>
            </a:r>
            <a:r>
              <a:rPr lang="it-IT" sz="1050" dirty="0" err="1" smtClean="0"/>
              <a:t>López</a:t>
            </a:r>
            <a:r>
              <a:rPr lang="it-IT" sz="1050" dirty="0" smtClean="0"/>
              <a:t> </a:t>
            </a:r>
            <a:r>
              <a:rPr lang="it-IT" sz="1050" dirty="0" err="1"/>
              <a:t>Hurtado</a:t>
            </a:r>
            <a:r>
              <a:rPr lang="it-IT" sz="1050" dirty="0"/>
              <a:t> </a:t>
            </a:r>
            <a:r>
              <a:rPr lang="it-IT" sz="1050" dirty="0" smtClean="0"/>
              <a:t>D </a:t>
            </a:r>
            <a:r>
              <a:rPr lang="it-IT" sz="1050" dirty="0" err="1" smtClean="0"/>
              <a:t>et</a:t>
            </a:r>
            <a:r>
              <a:rPr lang="it-IT" sz="1050" dirty="0" smtClean="0"/>
              <a:t> al. </a:t>
            </a:r>
            <a:r>
              <a:rPr lang="it-IT" sz="1050" dirty="0" err="1"/>
              <a:t>Fat</a:t>
            </a:r>
            <a:r>
              <a:rPr lang="it-IT" sz="1050" dirty="0"/>
              <a:t> </a:t>
            </a:r>
            <a:r>
              <a:rPr lang="it-IT" sz="1050" dirty="0" err="1"/>
              <a:t>necrosis</a:t>
            </a:r>
            <a:r>
              <a:rPr lang="it-IT" sz="1050" dirty="0"/>
              <a:t> of the </a:t>
            </a:r>
            <a:r>
              <a:rPr lang="it-IT" sz="1050" dirty="0" err="1"/>
              <a:t>newborn</a:t>
            </a:r>
            <a:r>
              <a:rPr lang="it-IT" sz="1050" dirty="0"/>
              <a:t>. </a:t>
            </a:r>
            <a:r>
              <a:rPr lang="it-IT" sz="1050" dirty="0" err="1"/>
              <a:t>Rev</a:t>
            </a:r>
            <a:r>
              <a:rPr lang="it-IT" sz="1050" dirty="0"/>
              <a:t> </a:t>
            </a:r>
            <a:r>
              <a:rPr lang="it-IT" sz="1050" dirty="0" err="1"/>
              <a:t>Chil</a:t>
            </a:r>
            <a:r>
              <a:rPr lang="it-IT" sz="1050" dirty="0"/>
              <a:t> </a:t>
            </a:r>
            <a:r>
              <a:rPr lang="it-IT" sz="1050" dirty="0" err="1"/>
              <a:t>Pediatr</a:t>
            </a:r>
            <a:r>
              <a:rPr lang="it-IT" sz="1050" dirty="0"/>
              <a:t>. 2020 </a:t>
            </a:r>
            <a:r>
              <a:rPr lang="it-IT" sz="1050" dirty="0" smtClean="0"/>
              <a:t>,</a:t>
            </a:r>
            <a:r>
              <a:rPr lang="it-IT" sz="1050" dirty="0" smtClean="0"/>
              <a:t>91(1</a:t>
            </a:r>
            <a:r>
              <a:rPr lang="it-IT" sz="1050" dirty="0"/>
              <a:t>):94-98. </a:t>
            </a:r>
            <a:r>
              <a:rPr lang="it-IT" sz="1050" dirty="0" smtClean="0"/>
              <a:t> </a:t>
            </a:r>
            <a:endParaRPr lang="it-IT" sz="1050" dirty="0"/>
          </a:p>
          <a:p>
            <a:endParaRPr lang="it-IT" sz="1050" dirty="0"/>
          </a:p>
          <a:p>
            <a:r>
              <a:rPr lang="it-IT" sz="1050" dirty="0" smtClean="0"/>
              <a:t>2. </a:t>
            </a:r>
            <a:r>
              <a:rPr lang="it-IT" sz="1050" dirty="0" err="1" smtClean="0"/>
              <a:t>Guillen-Climent</a:t>
            </a:r>
            <a:r>
              <a:rPr lang="it-IT" sz="1050" dirty="0" smtClean="0"/>
              <a:t> S, </a:t>
            </a:r>
            <a:r>
              <a:rPr lang="it-IT" sz="1050" dirty="0" err="1" smtClean="0"/>
              <a:t>et</a:t>
            </a:r>
            <a:r>
              <a:rPr lang="it-IT" sz="1050" dirty="0" smtClean="0"/>
              <a:t> al. </a:t>
            </a:r>
            <a:r>
              <a:rPr lang="it-IT" sz="1050" dirty="0" err="1" smtClean="0"/>
              <a:t>Subcutaneous</a:t>
            </a:r>
            <a:r>
              <a:rPr lang="it-IT" sz="1050" dirty="0" smtClean="0"/>
              <a:t> </a:t>
            </a:r>
            <a:r>
              <a:rPr lang="it-IT" sz="1050" dirty="0" err="1"/>
              <a:t>fat</a:t>
            </a:r>
            <a:r>
              <a:rPr lang="it-IT" sz="1050" dirty="0"/>
              <a:t> </a:t>
            </a:r>
            <a:r>
              <a:rPr lang="it-IT" sz="1050" dirty="0" err="1"/>
              <a:t>necrosis</a:t>
            </a:r>
            <a:r>
              <a:rPr lang="it-IT" sz="1050" dirty="0"/>
              <a:t> of the </a:t>
            </a:r>
            <a:r>
              <a:rPr lang="it-IT" sz="1050" dirty="0" err="1"/>
              <a:t>newborn</a:t>
            </a:r>
            <a:r>
              <a:rPr lang="it-IT" sz="1050" dirty="0"/>
              <a:t>: </a:t>
            </a:r>
            <a:r>
              <a:rPr lang="it-IT" sz="1050" dirty="0" err="1"/>
              <a:t>clinical</a:t>
            </a:r>
            <a:r>
              <a:rPr lang="it-IT" sz="1050" dirty="0"/>
              <a:t> and </a:t>
            </a:r>
            <a:r>
              <a:rPr lang="it-IT" sz="1050" dirty="0" err="1"/>
              <a:t>histopathological</a:t>
            </a:r>
            <a:r>
              <a:rPr lang="it-IT" sz="1050" dirty="0"/>
              <a:t> </a:t>
            </a:r>
            <a:r>
              <a:rPr lang="it-IT" sz="1050" dirty="0" err="1"/>
              <a:t>review</a:t>
            </a:r>
            <a:r>
              <a:rPr lang="it-IT" sz="1050" dirty="0"/>
              <a:t> and use of </a:t>
            </a:r>
            <a:r>
              <a:rPr lang="it-IT" sz="1050" dirty="0" err="1"/>
              <a:t>cutaneous</a:t>
            </a:r>
            <a:r>
              <a:rPr lang="it-IT" sz="1050" dirty="0"/>
              <a:t> ultrasound </a:t>
            </a:r>
            <a:r>
              <a:rPr lang="it-IT" sz="1050" dirty="0" smtClean="0"/>
              <a:t>. </a:t>
            </a:r>
            <a:r>
              <a:rPr lang="it-IT" sz="1050" dirty="0" err="1"/>
              <a:t>Dermatol</a:t>
            </a:r>
            <a:r>
              <a:rPr lang="it-IT" sz="1050" dirty="0"/>
              <a:t> Online J. </a:t>
            </a:r>
            <a:r>
              <a:rPr lang="it-IT" sz="1050" dirty="0" smtClean="0"/>
              <a:t>2020, 15;26(11).</a:t>
            </a:r>
            <a:endParaRPr lang="it-IT" sz="1050" dirty="0"/>
          </a:p>
        </p:txBody>
      </p:sp>
      <p:pic>
        <p:nvPicPr>
          <p:cNvPr id="25" name="Immagine 24" descr="Immagine che contiene mappa&#10;&#10;Descrizione generata automaticamente">
            <a:extLst>
              <a:ext uri="{FF2B5EF4-FFF2-40B4-BE49-F238E27FC236}">
                <a16:creationId xmlns:a16="http://schemas.microsoft.com/office/drawing/2014/main" xmlns="" id="{148891E6-A4CF-B746-A74E-B053A95B5B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167" y="86205"/>
            <a:ext cx="1525696" cy="1207850"/>
          </a:xfrm>
          <a:prstGeom prst="rect">
            <a:avLst/>
          </a:prstGeom>
        </p:spPr>
      </p:pic>
      <p:pic>
        <p:nvPicPr>
          <p:cNvPr id="29" name="Immagine 1">
            <a:extLst>
              <a:ext uri="{FF2B5EF4-FFF2-40B4-BE49-F238E27FC236}">
                <a16:creationId xmlns:a16="http://schemas.microsoft.com/office/drawing/2014/main" xmlns="" id="{A7ED76C0-1CDD-624C-A66E-55434FB3CB6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267963" y="452439"/>
            <a:ext cx="1541486" cy="961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Immagine 16" descr="Immagine che contiene mappa&#10;&#10;Descrizione generata automaticamente">
            <a:extLst>
              <a:ext uri="{FF2B5EF4-FFF2-40B4-BE49-F238E27FC236}">
                <a16:creationId xmlns:a16="http://schemas.microsoft.com/office/drawing/2014/main" xmlns="" id="{148891E6-A4CF-B746-A74E-B053A95B5B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46886" y="77019"/>
            <a:ext cx="1525696" cy="120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68794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511</TotalTime>
  <Words>340</Words>
  <Application>Microsoft Office PowerPoint</Application>
  <PresentationFormat>Presentazione su schermo (4:3)</PresentationFormat>
  <Paragraphs>41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Se il parto è difficile i nodi vengono al pettine Annalisa Franch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 il parto è difficile tanti nodi vengono al pettine</dc:title>
  <dc:creator>Annalisa Franch</dc:creator>
  <cp:lastModifiedBy>Utente</cp:lastModifiedBy>
  <cp:revision>36</cp:revision>
  <dcterms:created xsi:type="dcterms:W3CDTF">2019-03-12T18:36:55Z</dcterms:created>
  <dcterms:modified xsi:type="dcterms:W3CDTF">2021-09-22T08:49:28Z</dcterms:modified>
</cp:coreProperties>
</file>